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4" r:id="rId8"/>
    <p:sldId id="265" r:id="rId9"/>
    <p:sldId id="266" r:id="rId10"/>
    <p:sldId id="268" r:id="rId11"/>
    <p:sldId id="261" r:id="rId12"/>
    <p:sldId id="263" r:id="rId13"/>
    <p:sldId id="269" r:id="rId14"/>
    <p:sldId id="270" r:id="rId15"/>
    <p:sldId id="271" r:id="rId16"/>
    <p:sldId id="272" r:id="rId17"/>
    <p:sldId id="273" r:id="rId18"/>
    <p:sldId id="282" r:id="rId19"/>
    <p:sldId id="274" r:id="rId20"/>
    <p:sldId id="276" r:id="rId21"/>
    <p:sldId id="275" r:id="rId22"/>
    <p:sldId id="277" r:id="rId23"/>
    <p:sldId id="278" r:id="rId24"/>
    <p:sldId id="279" r:id="rId25"/>
    <p:sldId id="280" r:id="rId26"/>
    <p:sldId id="281"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A0C25DD-8471-42FD-91E8-1E09DF7E4CB4}" type="datetimeFigureOut">
              <a:rPr lang="en-AU" smtClean="0"/>
              <a:t>11/07/2012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A0C25DD-8471-42FD-91E8-1E09DF7E4CB4}" type="datetimeFigureOut">
              <a:rPr lang="en-AU" smtClean="0"/>
              <a:t>11/07/2012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A0C25DD-8471-42FD-91E8-1E09DF7E4CB4}" type="datetimeFigureOut">
              <a:rPr lang="en-AU" smtClean="0"/>
              <a:t>11/07/2012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A0C25DD-8471-42FD-91E8-1E09DF7E4CB4}" type="datetimeFigureOut">
              <a:rPr lang="en-AU" smtClean="0"/>
              <a:t>11/07/2012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0C25DD-8471-42FD-91E8-1E09DF7E4CB4}" type="datetimeFigureOut">
              <a:rPr lang="en-AU" smtClean="0"/>
              <a:t>11/07/2012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A0C25DD-8471-42FD-91E8-1E09DF7E4CB4}" type="datetimeFigureOut">
              <a:rPr lang="en-AU" smtClean="0"/>
              <a:t>11/07/2012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A0C25DD-8471-42FD-91E8-1E09DF7E4CB4}" type="datetimeFigureOut">
              <a:rPr lang="en-AU" smtClean="0"/>
              <a:t>11/07/2012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A0C25DD-8471-42FD-91E8-1E09DF7E4CB4}" type="datetimeFigureOut">
              <a:rPr lang="en-AU" smtClean="0"/>
              <a:t>11/07/2012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0C25DD-8471-42FD-91E8-1E09DF7E4CB4}" type="datetimeFigureOut">
              <a:rPr lang="en-AU" smtClean="0"/>
              <a:t>11/07/2012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C25DD-8471-42FD-91E8-1E09DF7E4CB4}" type="datetimeFigureOut">
              <a:rPr lang="en-AU" smtClean="0"/>
              <a:t>11/07/2012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C25DD-8471-42FD-91E8-1E09DF7E4CB4}" type="datetimeFigureOut">
              <a:rPr lang="en-AU" smtClean="0"/>
              <a:t>11/07/2012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372EA24-6B49-4B74-9945-10E495746487}"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0C25DD-8471-42FD-91E8-1E09DF7E4CB4}" type="datetimeFigureOut">
              <a:rPr lang="en-AU" smtClean="0"/>
              <a:t>11/07/2012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72EA24-6B49-4B74-9945-10E495746487}"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56gflor.wikispaces.com/Government"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56gflor.wikispaces.com/Government"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teamtechnology.co.uk/leadership-qualities-checklist.html" TargetMode="External"/><Relationship Id="rId2" Type="http://schemas.openxmlformats.org/officeDocument/2006/relationships/hyperlink" Target="http://www.peo.gov.au/kidsview/representation/index.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peo.gov.au/kidsview/lawmaking/index.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States_and_territories_of_Australia" TargetMode="External"/><Relationship Id="rId2" Type="http://schemas.openxmlformats.org/officeDocument/2006/relationships/hyperlink" Target="http://en.wikipedia.org/wiki/Capital_districts_and_territories" TargetMode="External"/><Relationship Id="rId1" Type="http://schemas.openxmlformats.org/officeDocument/2006/relationships/slideLayout" Target="../slideLayouts/slideLayout2.xml"/><Relationship Id="rId6" Type="http://schemas.openxmlformats.org/officeDocument/2006/relationships/hyperlink" Target="http://en.wikipedia.org/wiki/Canberra" TargetMode="External"/><Relationship Id="rId5" Type="http://schemas.openxmlformats.org/officeDocument/2006/relationships/hyperlink" Target="http://en.wikipedia.org/wiki/New_South_Wales" TargetMode="External"/><Relationship Id="rId4" Type="http://schemas.openxmlformats.org/officeDocument/2006/relationships/hyperlink" Target="http://en.wikipedia.org/wiki/Enclave_and_exclave"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List_of_Australian_bird_emblems" TargetMode="External"/><Relationship Id="rId3" Type="http://schemas.openxmlformats.org/officeDocument/2006/relationships/hyperlink" Target="http://en.wikipedia.org/wiki/Constitution_of_Australia" TargetMode="External"/><Relationship Id="rId7" Type="http://schemas.openxmlformats.org/officeDocument/2006/relationships/hyperlink" Target="http://en.wikipedia.org/wiki/Wahlenbergia_gloriosa" TargetMode="External"/><Relationship Id="rId2" Type="http://schemas.openxmlformats.org/officeDocument/2006/relationships/hyperlink" Target="http://en.wikipedia.org/wiki/Federation_of_Australia" TargetMode="External"/><Relationship Id="rId1" Type="http://schemas.openxmlformats.org/officeDocument/2006/relationships/slideLayout" Target="../slideLayouts/slideLayout2.xml"/><Relationship Id="rId6" Type="http://schemas.openxmlformats.org/officeDocument/2006/relationships/hyperlink" Target="http://en.wikipedia.org/wiki/List_of_Australian_floral_emblems" TargetMode="External"/><Relationship Id="rId5" Type="http://schemas.openxmlformats.org/officeDocument/2006/relationships/hyperlink" Target="http://en.wikipedia.org/wiki/New_South_Wales" TargetMode="External"/><Relationship Id="rId4" Type="http://schemas.openxmlformats.org/officeDocument/2006/relationships/hyperlink" Target="http://en.wikipedia.org/wiki/Government_of_Australia" TargetMode="External"/><Relationship Id="rId9" Type="http://schemas.openxmlformats.org/officeDocument/2006/relationships/hyperlink" Target="http://en.wikipedia.org/wiki/Gang-gang_Cockatoo"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Australian_War_Memorial" TargetMode="External"/><Relationship Id="rId13" Type="http://schemas.openxmlformats.org/officeDocument/2006/relationships/hyperlink" Target="http://en.wikipedia.org/wiki/Red_Hill,_Australian_Capital_Territory" TargetMode="External"/><Relationship Id="rId3" Type="http://schemas.openxmlformats.org/officeDocument/2006/relationships/hyperlink" Target="http://en.wikipedia.org/wiki/Walter_Burley_Griffin" TargetMode="External"/><Relationship Id="rId7" Type="http://schemas.openxmlformats.org/officeDocument/2006/relationships/hyperlink" Target="http://en.wikipedia.org/wiki/ANZAC_Parade,_Canberra" TargetMode="External"/><Relationship Id="rId12" Type="http://schemas.openxmlformats.org/officeDocument/2006/relationships/hyperlink" Target="http://en.wikipedia.org/wiki/Black_Mountain_(Australian_Capital_Territory)" TargetMode="External"/><Relationship Id="rId2" Type="http://schemas.openxmlformats.org/officeDocument/2006/relationships/hyperlink" Target="http://en.wikipedia.org/wiki/New_town" TargetMode="External"/><Relationship Id="rId1" Type="http://schemas.openxmlformats.org/officeDocument/2006/relationships/slideLayout" Target="../slideLayouts/slideLayout2.xml"/><Relationship Id="rId6" Type="http://schemas.openxmlformats.org/officeDocument/2006/relationships/hyperlink" Target="http://en.wikipedia.org/wiki/Capital_Hill,_Australian_Capital_Territory" TargetMode="External"/><Relationship Id="rId11" Type="http://schemas.openxmlformats.org/officeDocument/2006/relationships/hyperlink" Target="http://en.wikipedia.org/wiki/Commonwealth_Avenue,_Canberra" TargetMode="External"/><Relationship Id="rId5" Type="http://schemas.openxmlformats.org/officeDocument/2006/relationships/hyperlink" Target="http://en.wikipedia.org/wiki/Lake_Burley_Griffin" TargetMode="External"/><Relationship Id="rId15" Type="http://schemas.openxmlformats.org/officeDocument/2006/relationships/hyperlink" Target="http://en.wikipedia.org/wiki/North_Canberra" TargetMode="External"/><Relationship Id="rId10" Type="http://schemas.openxmlformats.org/officeDocument/2006/relationships/hyperlink" Target="http://en.wikipedia.org/wiki/Parliamentary_Triangle,_Canberra" TargetMode="External"/><Relationship Id="rId4" Type="http://schemas.openxmlformats.org/officeDocument/2006/relationships/hyperlink" Target="http://en.wikipedia.org/wiki/Australian_Capital_Territory" TargetMode="External"/><Relationship Id="rId9" Type="http://schemas.openxmlformats.org/officeDocument/2006/relationships/hyperlink" Target="http://en.wikipedia.org/wiki/Mount_Ainslie" TargetMode="External"/><Relationship Id="rId14" Type="http://schemas.openxmlformats.org/officeDocument/2006/relationships/hyperlink" Target="http://en.wikipedia.org/wiki/Bimberi_Peak"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Government</a:t>
            </a:r>
            <a:endParaRPr lang="en-AU" dirty="0"/>
          </a:p>
        </p:txBody>
      </p:sp>
      <p:sp>
        <p:nvSpPr>
          <p:cNvPr id="3" name="Subtitle 2"/>
          <p:cNvSpPr>
            <a:spLocks noGrp="1"/>
          </p:cNvSpPr>
          <p:nvPr>
            <p:ph type="subTitle" idx="1"/>
          </p:nvPr>
        </p:nvSpPr>
        <p:spPr/>
        <p:txBody>
          <a:bodyPr/>
          <a:lstStyle/>
          <a:p>
            <a:endParaRPr lang="en-A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755576" y="332656"/>
            <a:ext cx="6264696" cy="6252166"/>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3. Locate points of interest in Canberra</a:t>
            </a:r>
            <a:endParaRPr lang="en-AU"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3455368" y="1340768"/>
            <a:ext cx="5688632" cy="5226142"/>
          </a:xfrm>
          <a:prstGeom prst="rect">
            <a:avLst/>
          </a:prstGeom>
          <a:noFill/>
          <a:ln w="9525">
            <a:noFill/>
            <a:miter lim="800000"/>
            <a:headEnd/>
            <a:tailEnd/>
          </a:ln>
        </p:spPr>
      </p:pic>
      <p:sp>
        <p:nvSpPr>
          <p:cNvPr id="5" name="TextBox 4"/>
          <p:cNvSpPr txBox="1"/>
          <p:nvPr/>
        </p:nvSpPr>
        <p:spPr>
          <a:xfrm>
            <a:off x="0" y="1772816"/>
            <a:ext cx="2771800" cy="4832092"/>
          </a:xfrm>
          <a:prstGeom prst="rect">
            <a:avLst/>
          </a:prstGeom>
          <a:noFill/>
        </p:spPr>
        <p:txBody>
          <a:bodyPr wrap="square" rtlCol="0">
            <a:spAutoFit/>
          </a:bodyPr>
          <a:lstStyle/>
          <a:p>
            <a:r>
              <a:rPr lang="en-AU" sz="2800" dirty="0" smtClean="0"/>
              <a:t>Find 10 points of interest in Canberra. Mark them on the map.</a:t>
            </a:r>
          </a:p>
          <a:p>
            <a:endParaRPr lang="en-AU" sz="2800" dirty="0"/>
          </a:p>
          <a:p>
            <a:r>
              <a:rPr lang="en-AU" sz="2800" dirty="0" smtClean="0"/>
              <a:t>Write a paragraph describing 5 points of interest. (5 paragraphs)</a:t>
            </a:r>
            <a:endParaRPr lang="en-AU"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611561" y="371181"/>
            <a:ext cx="3386348" cy="2985812"/>
          </a:xfrm>
          <a:prstGeom prst="rect">
            <a:avLst/>
          </a:prstGeom>
          <a:noFill/>
          <a:ln w="9525">
            <a:noFill/>
            <a:miter lim="800000"/>
            <a:headEnd/>
            <a:tailEnd/>
          </a:ln>
        </p:spPr>
      </p:pic>
      <p:sp>
        <p:nvSpPr>
          <p:cNvPr id="5" name="TextBox 4"/>
          <p:cNvSpPr txBox="1"/>
          <p:nvPr/>
        </p:nvSpPr>
        <p:spPr>
          <a:xfrm>
            <a:off x="5148064" y="1988840"/>
            <a:ext cx="3600400" cy="1200329"/>
          </a:xfrm>
          <a:prstGeom prst="rect">
            <a:avLst/>
          </a:prstGeom>
          <a:noFill/>
        </p:spPr>
        <p:txBody>
          <a:bodyPr wrap="square" rtlCol="0">
            <a:spAutoFit/>
          </a:bodyPr>
          <a:lstStyle/>
          <a:p>
            <a:r>
              <a:rPr lang="en-AU" dirty="0" smtClean="0"/>
              <a:t>Old Parliament House</a:t>
            </a:r>
          </a:p>
          <a:p>
            <a:r>
              <a:rPr lang="en-AU" dirty="0" smtClean="0"/>
              <a:t>National Carillon</a:t>
            </a:r>
          </a:p>
          <a:p>
            <a:r>
              <a:rPr lang="en-AU" dirty="0" smtClean="0"/>
              <a:t>Lake Burley Griffin</a:t>
            </a:r>
          </a:p>
          <a:p>
            <a:endParaRPr lang="en-AU" dirty="0"/>
          </a:p>
        </p:txBody>
      </p:sp>
      <p:pic>
        <p:nvPicPr>
          <p:cNvPr id="7171" name="Picture 3"/>
          <p:cNvPicPr>
            <a:picLocks noChangeAspect="1" noChangeArrowheads="1"/>
          </p:cNvPicPr>
          <p:nvPr/>
        </p:nvPicPr>
        <p:blipFill>
          <a:blip r:embed="rId3" cstate="print"/>
          <a:srcRect/>
          <a:stretch>
            <a:fillRect/>
          </a:stretch>
        </p:blipFill>
        <p:spPr bwMode="auto">
          <a:xfrm>
            <a:off x="3705496" y="3140968"/>
            <a:ext cx="4842994" cy="371703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29960" y="1340769"/>
            <a:ext cx="8716760" cy="477780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Grp="1" noChangeAspect="1" noChangeArrowheads="1"/>
          </p:cNvPicPr>
          <p:nvPr>
            <p:ph idx="1"/>
          </p:nvPr>
        </p:nvPicPr>
        <p:blipFill>
          <a:blip r:embed="rId2" cstate="print"/>
          <a:srcRect/>
          <a:stretch>
            <a:fillRect/>
          </a:stretch>
        </p:blipFill>
        <p:spPr bwMode="auto">
          <a:xfrm>
            <a:off x="0" y="1046928"/>
            <a:ext cx="9144000" cy="5118376"/>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4. Responsibilities of the 3 levels of Government</a:t>
            </a:r>
            <a:endParaRPr lang="en-AU" dirty="0"/>
          </a:p>
        </p:txBody>
      </p:sp>
      <p:pic>
        <p:nvPicPr>
          <p:cNvPr id="11266" name="Picture 2"/>
          <p:cNvPicPr>
            <a:picLocks noGrp="1" noChangeAspect="1" noChangeArrowheads="1"/>
          </p:cNvPicPr>
          <p:nvPr>
            <p:ph idx="1"/>
          </p:nvPr>
        </p:nvPicPr>
        <p:blipFill>
          <a:blip r:embed="rId2" cstate="print"/>
          <a:srcRect/>
          <a:stretch>
            <a:fillRect/>
          </a:stretch>
        </p:blipFill>
        <p:spPr bwMode="auto">
          <a:xfrm>
            <a:off x="3779912" y="1412776"/>
            <a:ext cx="5140052" cy="5308791"/>
          </a:xfrm>
          <a:prstGeom prst="rect">
            <a:avLst/>
          </a:prstGeom>
          <a:noFill/>
          <a:ln w="9525">
            <a:noFill/>
            <a:miter lim="800000"/>
            <a:headEnd/>
            <a:tailEnd/>
          </a:ln>
        </p:spPr>
      </p:pic>
      <p:sp>
        <p:nvSpPr>
          <p:cNvPr id="5" name="TextBox 4"/>
          <p:cNvSpPr txBox="1"/>
          <p:nvPr/>
        </p:nvSpPr>
        <p:spPr>
          <a:xfrm>
            <a:off x="323528" y="1484784"/>
            <a:ext cx="2304256" cy="646331"/>
          </a:xfrm>
          <a:prstGeom prst="rect">
            <a:avLst/>
          </a:prstGeom>
          <a:noFill/>
        </p:spPr>
        <p:txBody>
          <a:bodyPr wrap="square" rtlCol="0">
            <a:spAutoFit/>
          </a:bodyPr>
          <a:lstStyle/>
          <a:p>
            <a:r>
              <a:rPr lang="en-AU" sz="3600" dirty="0" smtClean="0"/>
              <a:t>Example</a:t>
            </a:r>
            <a:r>
              <a:rPr lang="en-AU" dirty="0" smtClean="0"/>
              <a:t> </a:t>
            </a:r>
            <a:endParaRPr lang="en-AU" dirty="0"/>
          </a:p>
        </p:txBody>
      </p:sp>
      <p:sp>
        <p:nvSpPr>
          <p:cNvPr id="6" name="Right Arrow 5"/>
          <p:cNvSpPr/>
          <p:nvPr/>
        </p:nvSpPr>
        <p:spPr>
          <a:xfrm>
            <a:off x="1547664" y="2276872"/>
            <a:ext cx="1008112"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p:cNvSpPr txBox="1"/>
          <p:nvPr/>
        </p:nvSpPr>
        <p:spPr>
          <a:xfrm>
            <a:off x="251520" y="3645024"/>
            <a:ext cx="2088232" cy="2585323"/>
          </a:xfrm>
          <a:prstGeom prst="rect">
            <a:avLst/>
          </a:prstGeom>
          <a:noFill/>
        </p:spPr>
        <p:txBody>
          <a:bodyPr wrap="square" rtlCol="0">
            <a:spAutoFit/>
          </a:bodyPr>
          <a:lstStyle/>
          <a:p>
            <a:r>
              <a:rPr lang="en-AU" dirty="0" smtClean="0"/>
              <a:t>You and your government </a:t>
            </a:r>
            <a:r>
              <a:rPr lang="en-AU" dirty="0" err="1" smtClean="0"/>
              <a:t>pdf</a:t>
            </a:r>
            <a:r>
              <a:rPr lang="en-AU" dirty="0" smtClean="0"/>
              <a:t> (on </a:t>
            </a:r>
            <a:r>
              <a:rPr lang="en-AU" dirty="0" smtClean="0">
                <a:hlinkClick r:id="rId3"/>
              </a:rPr>
              <a:t>http://56gflor.wikispaces.com/Government</a:t>
            </a:r>
            <a:r>
              <a:rPr lang="en-AU" dirty="0" smtClean="0"/>
              <a:t> </a:t>
            </a:r>
          </a:p>
          <a:p>
            <a:endParaRPr lang="en-AU" dirty="0"/>
          </a:p>
          <a:p>
            <a:endParaRPr lang="en-AU" dirty="0" smtClean="0"/>
          </a:p>
          <a:p>
            <a:r>
              <a:rPr lang="en-AU" dirty="0" smtClean="0"/>
              <a:t>Also see slide 18 for more information</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0" y="188640"/>
            <a:ext cx="9144000" cy="684076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srcRect/>
          <a:stretch>
            <a:fillRect/>
          </a:stretch>
        </p:blipFill>
        <p:spPr bwMode="auto">
          <a:xfrm>
            <a:off x="611560" y="764704"/>
            <a:ext cx="7920880" cy="609329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20482" name="Picture 2"/>
          <p:cNvPicPr>
            <a:picLocks noGrp="1" noChangeAspect="1" noChangeArrowheads="1"/>
          </p:cNvPicPr>
          <p:nvPr>
            <p:ph idx="1"/>
          </p:nvPr>
        </p:nvPicPr>
        <p:blipFill>
          <a:blip r:embed="rId2" cstate="print"/>
          <a:srcRect/>
          <a:stretch>
            <a:fillRect/>
          </a:stretch>
        </p:blipFill>
        <p:spPr bwMode="auto">
          <a:xfrm>
            <a:off x="457200" y="404664"/>
            <a:ext cx="8229600" cy="619268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5.Timeline of Australian Prime Ministers</a:t>
            </a:r>
            <a:endParaRPr lang="en-AU" dirty="0"/>
          </a:p>
        </p:txBody>
      </p:sp>
      <p:pic>
        <p:nvPicPr>
          <p:cNvPr id="13314" name="Picture 2"/>
          <p:cNvPicPr>
            <a:picLocks noGrp="1" noChangeAspect="1" noChangeArrowheads="1"/>
          </p:cNvPicPr>
          <p:nvPr>
            <p:ph idx="1"/>
          </p:nvPr>
        </p:nvPicPr>
        <p:blipFill>
          <a:blip r:embed="rId2" cstate="print"/>
          <a:srcRect/>
          <a:stretch>
            <a:fillRect/>
          </a:stretch>
        </p:blipFill>
        <p:spPr bwMode="auto">
          <a:xfrm>
            <a:off x="3144708" y="1600200"/>
            <a:ext cx="2854584" cy="4525963"/>
          </a:xfrm>
          <a:prstGeom prst="rect">
            <a:avLst/>
          </a:prstGeom>
          <a:noFill/>
          <a:ln w="9525">
            <a:noFill/>
            <a:miter lim="800000"/>
            <a:headEnd/>
            <a:tailEnd/>
          </a:ln>
        </p:spPr>
      </p:pic>
      <p:sp>
        <p:nvSpPr>
          <p:cNvPr id="6" name="TextBox 5"/>
          <p:cNvSpPr txBox="1"/>
          <p:nvPr/>
        </p:nvSpPr>
        <p:spPr>
          <a:xfrm>
            <a:off x="755576" y="1340768"/>
            <a:ext cx="1944216" cy="1015663"/>
          </a:xfrm>
          <a:prstGeom prst="rect">
            <a:avLst/>
          </a:prstGeom>
          <a:noFill/>
        </p:spPr>
        <p:txBody>
          <a:bodyPr wrap="square" rtlCol="0">
            <a:spAutoFit/>
          </a:bodyPr>
          <a:lstStyle/>
          <a:p>
            <a:r>
              <a:rPr lang="en-AU" sz="2000" dirty="0" smtClean="0"/>
              <a:t>Use print out to complete timeline</a:t>
            </a:r>
            <a:endParaRPr lang="en-AU" sz="2000" dirty="0"/>
          </a:p>
        </p:txBody>
      </p:sp>
      <p:sp>
        <p:nvSpPr>
          <p:cNvPr id="7" name="TextBox 6"/>
          <p:cNvSpPr txBox="1"/>
          <p:nvPr/>
        </p:nvSpPr>
        <p:spPr>
          <a:xfrm>
            <a:off x="6660232" y="1916832"/>
            <a:ext cx="1224136" cy="2308324"/>
          </a:xfrm>
          <a:prstGeom prst="rect">
            <a:avLst/>
          </a:prstGeom>
          <a:noFill/>
        </p:spPr>
        <p:txBody>
          <a:bodyPr wrap="square" rtlCol="0">
            <a:spAutoFit/>
          </a:bodyPr>
          <a:lstStyle/>
          <a:p>
            <a:r>
              <a:rPr lang="en-AU" dirty="0" smtClean="0"/>
              <a:t>Play </a:t>
            </a:r>
            <a:r>
              <a:rPr lang="en-AU" dirty="0" err="1" smtClean="0"/>
              <a:t>Youtube</a:t>
            </a:r>
            <a:r>
              <a:rPr lang="en-AU" dirty="0" smtClean="0"/>
              <a:t> clip- From Wiki </a:t>
            </a:r>
            <a:r>
              <a:rPr lang="en-AU" dirty="0" smtClean="0">
                <a:hlinkClick r:id="rId3"/>
              </a:rPr>
              <a:t>http://56gflor.wikispaces.com/Government</a:t>
            </a:r>
            <a:endParaRPr lang="en-AU" dirty="0"/>
          </a:p>
        </p:txBody>
      </p:sp>
      <p:pic>
        <p:nvPicPr>
          <p:cNvPr id="13315" name="Picture 3"/>
          <p:cNvPicPr>
            <a:picLocks noChangeAspect="1" noChangeArrowheads="1"/>
          </p:cNvPicPr>
          <p:nvPr/>
        </p:nvPicPr>
        <p:blipFill>
          <a:blip r:embed="rId4" cstate="print"/>
          <a:srcRect/>
          <a:stretch>
            <a:fillRect/>
          </a:stretch>
        </p:blipFill>
        <p:spPr bwMode="auto">
          <a:xfrm>
            <a:off x="3923928" y="5229200"/>
            <a:ext cx="1343025" cy="10858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Contract</a:t>
            </a:r>
            <a:endParaRPr lang="en-A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948130" y="1600200"/>
            <a:ext cx="5247739" cy="4525963"/>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cstate="print"/>
          <a:srcRect/>
          <a:stretch>
            <a:fillRect/>
          </a:stretch>
        </p:blipFill>
        <p:spPr bwMode="auto">
          <a:xfrm>
            <a:off x="755576" y="7366"/>
            <a:ext cx="7632848" cy="685063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6.Research of a Prime Minister</a:t>
            </a:r>
            <a:endParaRPr lang="en-AU"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2771800" y="1008952"/>
            <a:ext cx="4536504" cy="5708459"/>
          </a:xfrm>
          <a:prstGeom prst="rect">
            <a:avLst/>
          </a:prstGeom>
          <a:noFill/>
          <a:ln w="9525">
            <a:noFill/>
            <a:miter lim="800000"/>
            <a:headEnd/>
            <a:tailEnd/>
          </a:ln>
        </p:spPr>
      </p:pic>
      <p:pic>
        <p:nvPicPr>
          <p:cNvPr id="14338" name="Picture 2"/>
          <p:cNvPicPr>
            <a:picLocks noChangeAspect="1" noChangeArrowheads="1"/>
          </p:cNvPicPr>
          <p:nvPr/>
        </p:nvPicPr>
        <p:blipFill>
          <a:blip r:embed="rId3" cstate="print"/>
          <a:srcRect/>
          <a:stretch>
            <a:fillRect/>
          </a:stretch>
        </p:blipFill>
        <p:spPr bwMode="auto">
          <a:xfrm>
            <a:off x="3779912" y="5517232"/>
            <a:ext cx="1343025" cy="108585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7. What are the Attributes of a good Leader? (listing organiser)</a:t>
            </a:r>
            <a:endParaRPr lang="en-AU" dirty="0"/>
          </a:p>
        </p:txBody>
      </p:sp>
      <p:sp>
        <p:nvSpPr>
          <p:cNvPr id="3" name="Content Placeholder 2"/>
          <p:cNvSpPr>
            <a:spLocks noGrp="1"/>
          </p:cNvSpPr>
          <p:nvPr>
            <p:ph idx="1"/>
          </p:nvPr>
        </p:nvSpPr>
        <p:spPr/>
        <p:txBody>
          <a:bodyPr/>
          <a:lstStyle/>
          <a:p>
            <a:r>
              <a:rPr lang="en-AU" dirty="0" smtClean="0"/>
              <a:t>Use  </a:t>
            </a:r>
            <a:r>
              <a:rPr lang="en-AU" dirty="0" smtClean="0">
                <a:hlinkClick r:id="rId2"/>
              </a:rPr>
              <a:t>http://www.peo.gov.au/kidsview/representation/index.html</a:t>
            </a:r>
            <a:r>
              <a:rPr lang="en-AU" dirty="0" smtClean="0"/>
              <a:t> One Voice for many</a:t>
            </a:r>
          </a:p>
          <a:p>
            <a:r>
              <a:rPr lang="en-AU" dirty="0" smtClean="0"/>
              <a:t>Use </a:t>
            </a:r>
            <a:r>
              <a:rPr lang="en-AU" dirty="0" smtClean="0">
                <a:hlinkClick r:id="rId3"/>
              </a:rPr>
              <a:t>http://www.teamtechnology.co.uk/leadership-qualities-checklist.html</a:t>
            </a:r>
            <a:r>
              <a:rPr lang="en-AU" dirty="0" smtClean="0"/>
              <a:t>  Checklist of leadership qualities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17410" name="Picture 2"/>
          <p:cNvPicPr>
            <a:picLocks noGrp="1" noChangeAspect="1" noChangeArrowheads="1"/>
          </p:cNvPicPr>
          <p:nvPr>
            <p:ph idx="1"/>
          </p:nvPr>
        </p:nvPicPr>
        <p:blipFill>
          <a:blip r:embed="rId2" cstate="print"/>
          <a:srcRect/>
          <a:stretch>
            <a:fillRect/>
          </a:stretch>
        </p:blipFill>
        <p:spPr bwMode="auto">
          <a:xfrm>
            <a:off x="17928" y="548681"/>
            <a:ext cx="8586520" cy="624936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Grp="1" noChangeAspect="1" noChangeArrowheads="1"/>
          </p:cNvPicPr>
          <p:nvPr>
            <p:ph idx="1"/>
          </p:nvPr>
        </p:nvPicPr>
        <p:blipFill>
          <a:blip r:embed="rId2" cstate="print"/>
          <a:srcRect/>
          <a:stretch>
            <a:fillRect/>
          </a:stretch>
        </p:blipFill>
        <p:spPr bwMode="auto">
          <a:xfrm>
            <a:off x="971600" y="43164"/>
            <a:ext cx="7128792" cy="6814836"/>
          </a:xfrm>
          <a:prstGeom prst="rect">
            <a:avLst/>
          </a:prstGeom>
          <a:noFill/>
          <a:ln w="9525">
            <a:noFill/>
            <a:miter lim="800000"/>
            <a:headEnd/>
            <a:tailEnd/>
          </a:ln>
        </p:spPr>
      </p:pic>
      <p:sp>
        <p:nvSpPr>
          <p:cNvPr id="6" name="TextBox 5"/>
          <p:cNvSpPr txBox="1"/>
          <p:nvPr/>
        </p:nvSpPr>
        <p:spPr>
          <a:xfrm>
            <a:off x="5940152" y="5877272"/>
            <a:ext cx="2664296" cy="369332"/>
          </a:xfrm>
          <a:prstGeom prst="rect">
            <a:avLst/>
          </a:prstGeom>
          <a:noFill/>
        </p:spPr>
        <p:txBody>
          <a:bodyPr wrap="square" rtlCol="0">
            <a:spAutoFit/>
          </a:bodyPr>
          <a:lstStyle/>
          <a:p>
            <a:r>
              <a:rPr lang="en-AU" dirty="0" smtClean="0"/>
              <a:t>8. The Senate</a:t>
            </a:r>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smtClean="0">
                <a:hlinkClick r:id="rId2"/>
              </a:rPr>
              <a:t>http://www.peo.gov.au/kidsview/lawmaking/index.html</a:t>
            </a:r>
            <a:r>
              <a:rPr lang="en-AU" dirty="0" smtClean="0"/>
              <a:t>  Pass the Bill Activity</a:t>
            </a:r>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cstate="print"/>
          <a:srcRect/>
          <a:stretch>
            <a:fillRect/>
          </a:stretch>
        </p:blipFill>
        <p:spPr bwMode="auto">
          <a:xfrm>
            <a:off x="1331640" y="144632"/>
            <a:ext cx="7812360" cy="644548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House of Representatives</a:t>
            </a:r>
            <a:endParaRPr lang="en-AU" dirty="0"/>
          </a:p>
        </p:txBody>
      </p:sp>
      <p:pic>
        <p:nvPicPr>
          <p:cNvPr id="21506" name="Picture 2"/>
          <p:cNvPicPr>
            <a:picLocks noGrp="1" noChangeAspect="1" noChangeArrowheads="1"/>
          </p:cNvPicPr>
          <p:nvPr>
            <p:ph idx="1"/>
          </p:nvPr>
        </p:nvPicPr>
        <p:blipFill>
          <a:blip r:embed="rId2" cstate="print"/>
          <a:srcRect/>
          <a:stretch>
            <a:fillRect/>
          </a:stretch>
        </p:blipFill>
        <p:spPr bwMode="auto">
          <a:xfrm>
            <a:off x="432727" y="548679"/>
            <a:ext cx="7667665" cy="6139843"/>
          </a:xfrm>
          <a:prstGeom prst="rect">
            <a:avLst/>
          </a:prstGeom>
          <a:noFill/>
          <a:ln w="9525">
            <a:noFill/>
            <a:miter lim="800000"/>
            <a:headEnd/>
            <a:tailEnd/>
          </a:ln>
        </p:spPr>
      </p:pic>
      <p:sp>
        <p:nvSpPr>
          <p:cNvPr id="5" name="TextBox 4"/>
          <p:cNvSpPr txBox="1"/>
          <p:nvPr/>
        </p:nvSpPr>
        <p:spPr>
          <a:xfrm>
            <a:off x="5508104" y="188640"/>
            <a:ext cx="3024336" cy="369332"/>
          </a:xfrm>
          <a:prstGeom prst="rect">
            <a:avLst/>
          </a:prstGeom>
          <a:noFill/>
        </p:spPr>
        <p:txBody>
          <a:bodyPr wrap="square" rtlCol="0">
            <a:spAutoFit/>
          </a:bodyPr>
          <a:lstStyle/>
          <a:p>
            <a:r>
              <a:rPr lang="en-AU" dirty="0" smtClean="0"/>
              <a:t>9. House of Representatives</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10. Difference Between The Senate and the House of Representatives</a:t>
            </a:r>
            <a:endParaRPr lang="en-AU"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1763688" y="3276600"/>
            <a:ext cx="5619750" cy="3581400"/>
          </a:xfrm>
          <a:prstGeom prst="rect">
            <a:avLst/>
          </a:prstGeom>
          <a:noFill/>
          <a:ln w="9525">
            <a:noFill/>
            <a:miter lim="800000"/>
            <a:headEnd/>
            <a:tailEnd/>
          </a:ln>
        </p:spPr>
      </p:pic>
      <p:sp>
        <p:nvSpPr>
          <p:cNvPr id="5" name="TextBox 4"/>
          <p:cNvSpPr txBox="1"/>
          <p:nvPr/>
        </p:nvSpPr>
        <p:spPr>
          <a:xfrm>
            <a:off x="1907704" y="1700808"/>
            <a:ext cx="4248472" cy="369332"/>
          </a:xfrm>
          <a:prstGeom prst="rect">
            <a:avLst/>
          </a:prstGeom>
          <a:noFill/>
        </p:spPr>
        <p:txBody>
          <a:bodyPr wrap="square" rtlCol="0">
            <a:spAutoFit/>
          </a:bodyPr>
          <a:lstStyle/>
          <a:p>
            <a:r>
              <a:rPr lang="en-AU" dirty="0" smtClean="0"/>
              <a:t>Use a Venn Diagram. Example below</a:t>
            </a:r>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11. Procedure- How I became a Parliamentarian</a:t>
            </a:r>
            <a:endParaRPr lang="en-AU" dirty="0"/>
          </a:p>
        </p:txBody>
      </p:sp>
      <p:sp>
        <p:nvSpPr>
          <p:cNvPr id="3" name="Content Placeholder 2"/>
          <p:cNvSpPr>
            <a:spLocks noGrp="1"/>
          </p:cNvSpPr>
          <p:nvPr>
            <p:ph idx="1"/>
          </p:nvPr>
        </p:nvSpPr>
        <p:spPr/>
        <p:txBody>
          <a:bodyPr/>
          <a:lstStyle/>
          <a:p>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 Design a Title Page</a:t>
            </a:r>
            <a:endParaRPr lang="en-AU" dirty="0"/>
          </a:p>
        </p:txBody>
      </p:sp>
      <p:sp>
        <p:nvSpPr>
          <p:cNvPr id="3" name="Content Placeholder 2"/>
          <p:cNvSpPr>
            <a:spLocks noGrp="1"/>
          </p:cNvSpPr>
          <p:nvPr>
            <p:ph idx="1"/>
          </p:nvPr>
        </p:nvSpPr>
        <p:spPr/>
        <p:txBody>
          <a:bodyPr/>
          <a:lstStyle/>
          <a:p>
            <a:r>
              <a:rPr lang="en-AU" dirty="0" smtClean="0"/>
              <a:t>Design a title page</a:t>
            </a:r>
          </a:p>
          <a:p>
            <a:pPr algn="ctr">
              <a:buNone/>
            </a:pPr>
            <a:r>
              <a:rPr lang="en-AU" sz="8000" dirty="0" smtClean="0">
                <a:latin typeface="Aharoni" pitchFamily="2" charset="-79"/>
                <a:cs typeface="Aharoni" pitchFamily="2" charset="-79"/>
              </a:rPr>
              <a:t>Government </a:t>
            </a:r>
            <a:endParaRPr lang="en-AU" sz="8000" dirty="0">
              <a:latin typeface="Aharoni" pitchFamily="2" charset="-79"/>
              <a:cs typeface="Aharoni" pitchFamily="2" charset="-79"/>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12. PMI Becoming a Member </a:t>
            </a:r>
            <a:r>
              <a:rPr lang="en-AU" smtClean="0"/>
              <a:t>of Parliament</a:t>
            </a:r>
            <a:endParaRPr lang="en-AU"/>
          </a:p>
        </p:txBody>
      </p:sp>
      <p:sp>
        <p:nvSpPr>
          <p:cNvPr id="3" name="Content Placeholder 2"/>
          <p:cNvSpPr>
            <a:spLocks noGrp="1"/>
          </p:cNvSpPr>
          <p:nvPr>
            <p:ph idx="1"/>
          </p:nvPr>
        </p:nvSpPr>
        <p:spPr/>
        <p:txBody>
          <a:bodyPr/>
          <a:lstStyle/>
          <a:p>
            <a:endParaRPr lang="en-A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202034"/>
          </a:xfrm>
        </p:spPr>
        <p:txBody>
          <a:bodyPr>
            <a:noAutofit/>
          </a:bodyPr>
          <a:lstStyle/>
          <a:p>
            <a:r>
              <a:rPr lang="en-AU" sz="1400" dirty="0" smtClean="0"/>
              <a:t>2. Where is Canberra. Draw a map of Australia. Label States and Territories. Label Capital Cities. Label Canberra</a:t>
            </a:r>
            <a:endParaRPr lang="en-AU" sz="1400"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539552" y="1124744"/>
            <a:ext cx="7128792" cy="547724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3074" name="Picture 2"/>
          <p:cNvPicPr>
            <a:picLocks noGrp="1" noChangeAspect="1" noChangeArrowheads="1"/>
          </p:cNvPicPr>
          <p:nvPr>
            <p:ph idx="1"/>
          </p:nvPr>
        </p:nvPicPr>
        <p:blipFill>
          <a:blip r:embed="rId2" cstate="print"/>
          <a:srcRect/>
          <a:stretch>
            <a:fillRect/>
          </a:stretch>
        </p:blipFill>
        <p:spPr bwMode="auto">
          <a:xfrm>
            <a:off x="971600" y="452276"/>
            <a:ext cx="6840760" cy="648072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a:t>The </a:t>
            </a:r>
            <a:r>
              <a:rPr lang="en-AU" b="1" dirty="0"/>
              <a:t>Australian Capital Territory</a:t>
            </a:r>
            <a:r>
              <a:rPr lang="en-AU" dirty="0"/>
              <a:t>, often abbreviated </a:t>
            </a:r>
            <a:r>
              <a:rPr lang="en-AU" b="1" dirty="0"/>
              <a:t>ACT</a:t>
            </a:r>
            <a:r>
              <a:rPr lang="en-AU" dirty="0"/>
              <a:t>, is the </a:t>
            </a:r>
            <a:r>
              <a:rPr lang="en-AU" dirty="0">
                <a:hlinkClick r:id="rId2" tooltip="Capital districts and territories"/>
              </a:rPr>
              <a:t>capital territory</a:t>
            </a:r>
            <a:r>
              <a:rPr lang="en-AU" dirty="0"/>
              <a:t> of the Commonwealth of Australia and is the </a:t>
            </a:r>
            <a:r>
              <a:rPr lang="en-AU" dirty="0" err="1"/>
              <a:t>smallest</a:t>
            </a:r>
            <a:r>
              <a:rPr lang="en-AU" dirty="0" err="1">
                <a:hlinkClick r:id="rId3" tooltip="States and territories of Australia"/>
              </a:rPr>
              <a:t>self</a:t>
            </a:r>
            <a:r>
              <a:rPr lang="en-AU" dirty="0">
                <a:hlinkClick r:id="rId3" tooltip="States and territories of Australia"/>
              </a:rPr>
              <a:t>-governing internal territory</a:t>
            </a:r>
            <a:r>
              <a:rPr lang="en-AU" dirty="0"/>
              <a:t>. It is </a:t>
            </a:r>
            <a:r>
              <a:rPr lang="en-AU" dirty="0" err="1">
                <a:hlinkClick r:id="rId4" tooltip="Enclave and exclave"/>
              </a:rPr>
              <a:t>enclaved</a:t>
            </a:r>
            <a:r>
              <a:rPr lang="en-AU" dirty="0"/>
              <a:t> within </a:t>
            </a:r>
            <a:r>
              <a:rPr lang="en-AU" dirty="0">
                <a:hlinkClick r:id="rId5" tooltip="New South Wales"/>
              </a:rPr>
              <a:t>New South Wales</a:t>
            </a:r>
            <a:r>
              <a:rPr lang="en-AU" dirty="0"/>
              <a:t> and contains </a:t>
            </a:r>
            <a:r>
              <a:rPr lang="en-AU" dirty="0">
                <a:hlinkClick r:id="rId6" tooltip="Canberra"/>
              </a:rPr>
              <a:t>Canberra</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85000" lnSpcReduction="10000"/>
          </a:bodyPr>
          <a:lstStyle/>
          <a:p>
            <a:r>
              <a:rPr lang="en-AU" dirty="0"/>
              <a:t>The need for a National Territory was flagged by colonial delegates during the </a:t>
            </a:r>
            <a:r>
              <a:rPr lang="en-AU" dirty="0">
                <a:hlinkClick r:id="rId2" tooltip="Federation of Australia"/>
              </a:rPr>
              <a:t>Federation</a:t>
            </a:r>
            <a:r>
              <a:rPr lang="en-AU" dirty="0"/>
              <a:t> conventions of the late 19th century. Section 125 of the </a:t>
            </a:r>
            <a:r>
              <a:rPr lang="en-AU" dirty="0">
                <a:hlinkClick r:id="rId3" tooltip="Constitution of Australia"/>
              </a:rPr>
              <a:t>Australian Constitution</a:t>
            </a:r>
            <a:r>
              <a:rPr lang="en-AU" dirty="0"/>
              <a:t> provided that following Federation in 1901, land would be ceded freely to the new </a:t>
            </a:r>
            <a:r>
              <a:rPr lang="en-AU" dirty="0">
                <a:hlinkClick r:id="rId4" tooltip="Government of Australia"/>
              </a:rPr>
              <a:t>Federal Government</a:t>
            </a:r>
            <a:r>
              <a:rPr lang="en-AU" dirty="0"/>
              <a:t>. The territory was transferred to the Commonwealth by the state of </a:t>
            </a:r>
            <a:r>
              <a:rPr lang="en-AU" dirty="0">
                <a:hlinkClick r:id="rId5" tooltip="New South Wales"/>
              </a:rPr>
              <a:t>New South Wales</a:t>
            </a:r>
            <a:r>
              <a:rPr lang="en-AU" dirty="0"/>
              <a:t> in 1911, two years prior to the naming of Canberra as the National Capital in 1913. The </a:t>
            </a:r>
            <a:r>
              <a:rPr lang="en-AU" dirty="0">
                <a:hlinkClick r:id="rId6" tooltip="List of Australian floral emblems"/>
              </a:rPr>
              <a:t>floral emblem</a:t>
            </a:r>
            <a:r>
              <a:rPr lang="en-AU" dirty="0"/>
              <a:t> of the ACT is the </a:t>
            </a:r>
            <a:r>
              <a:rPr lang="en-AU" dirty="0">
                <a:hlinkClick r:id="rId7" tooltip="Wahlenbergia gloriosa"/>
              </a:rPr>
              <a:t>Royal Bluebell</a:t>
            </a:r>
            <a:r>
              <a:rPr lang="en-AU" dirty="0"/>
              <a:t> and the </a:t>
            </a:r>
            <a:r>
              <a:rPr lang="en-AU" dirty="0">
                <a:hlinkClick r:id="rId8" tooltip="List of Australian bird emblems"/>
              </a:rPr>
              <a:t>bird emblem</a:t>
            </a:r>
            <a:r>
              <a:rPr lang="en-AU" dirty="0"/>
              <a:t> is the </a:t>
            </a:r>
            <a:r>
              <a:rPr lang="en-AU" dirty="0">
                <a:hlinkClick r:id="rId9" tooltip="Gang-gang Cockatoo"/>
              </a:rPr>
              <a:t>Gang-gang Cockatoo</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40000" lnSpcReduction="20000"/>
          </a:bodyPr>
          <a:lstStyle/>
          <a:p>
            <a:r>
              <a:rPr lang="en-AU" dirty="0"/>
              <a:t>Canberra is a </a:t>
            </a:r>
            <a:r>
              <a:rPr lang="en-AU" dirty="0">
                <a:hlinkClick r:id="rId2" tooltip="New town"/>
              </a:rPr>
              <a:t>planned city</a:t>
            </a:r>
            <a:r>
              <a:rPr lang="en-AU" dirty="0"/>
              <a:t> that was originally designed by </a:t>
            </a:r>
            <a:r>
              <a:rPr lang="en-AU" dirty="0">
                <a:hlinkClick r:id="rId3" tooltip="Walter Burley Griffin"/>
              </a:rPr>
              <a:t>Walter Burley Griffin</a:t>
            </a:r>
            <a:r>
              <a:rPr lang="en-AU" dirty="0"/>
              <a:t>, a major 20th century American architect.</a:t>
            </a:r>
            <a:r>
              <a:rPr lang="en-AU" baseline="30000" dirty="0">
                <a:hlinkClick r:id="rId4"/>
              </a:rPr>
              <a:t>[14]</a:t>
            </a:r>
            <a:r>
              <a:rPr lang="en-AU" dirty="0"/>
              <a:t> Major roads follow a wheel-and-spoke pattern rather than a grid.</a:t>
            </a:r>
            <a:r>
              <a:rPr lang="en-AU" baseline="30000" dirty="0">
                <a:hlinkClick r:id="rId4"/>
              </a:rPr>
              <a:t>[15]</a:t>
            </a:r>
            <a:r>
              <a:rPr lang="en-AU" dirty="0"/>
              <a:t> The city centre is laid out on two perpendicular axes: a water axis stretching along </a:t>
            </a:r>
            <a:r>
              <a:rPr lang="en-AU" dirty="0">
                <a:hlinkClick r:id="rId5" tooltip="Lake Burley Griffin"/>
              </a:rPr>
              <a:t>Lake Burley Griffin</a:t>
            </a:r>
            <a:r>
              <a:rPr lang="en-AU" dirty="0"/>
              <a:t>, and a ceremonial land axis stretching from Parliament House on </a:t>
            </a:r>
            <a:r>
              <a:rPr lang="en-AU" dirty="0">
                <a:hlinkClick r:id="rId6" tooltip="Capital Hill, Australian Capital Territory"/>
              </a:rPr>
              <a:t>Capital Hill</a:t>
            </a:r>
            <a:r>
              <a:rPr lang="en-AU" dirty="0"/>
              <a:t> north-eastward along </a:t>
            </a:r>
            <a:r>
              <a:rPr lang="en-AU" dirty="0">
                <a:hlinkClick r:id="rId7" tooltip="ANZAC Parade, Canberra"/>
              </a:rPr>
              <a:t>ANZAC Parade</a:t>
            </a:r>
            <a:r>
              <a:rPr lang="en-AU" dirty="0"/>
              <a:t> to the </a:t>
            </a:r>
            <a:r>
              <a:rPr lang="en-AU" dirty="0">
                <a:hlinkClick r:id="rId8" tooltip="Australian War Memorial"/>
              </a:rPr>
              <a:t>Australian War Memorial</a:t>
            </a:r>
            <a:r>
              <a:rPr lang="en-AU" dirty="0"/>
              <a:t> at the foot </a:t>
            </a:r>
            <a:r>
              <a:rPr lang="en-AU" dirty="0" err="1"/>
              <a:t>of</a:t>
            </a:r>
            <a:r>
              <a:rPr lang="en-AU" dirty="0" err="1">
                <a:hlinkClick r:id="rId9" tooltip="Mount Ainslie"/>
              </a:rPr>
              <a:t>Mount</a:t>
            </a:r>
            <a:r>
              <a:rPr lang="en-AU" dirty="0">
                <a:hlinkClick r:id="rId9" tooltip="Mount Ainslie"/>
              </a:rPr>
              <a:t> Ainslie</a:t>
            </a:r>
            <a:r>
              <a:rPr lang="en-AU" dirty="0"/>
              <a:t>.</a:t>
            </a:r>
            <a:r>
              <a:rPr lang="en-AU" baseline="30000" dirty="0">
                <a:hlinkClick r:id="rId4"/>
              </a:rPr>
              <a:t>[16]</a:t>
            </a:r>
            <a:endParaRPr lang="en-AU" dirty="0"/>
          </a:p>
          <a:p>
            <a:r>
              <a:rPr lang="en-AU" dirty="0"/>
              <a:t>The area known as the </a:t>
            </a:r>
            <a:r>
              <a:rPr lang="en-AU" dirty="0">
                <a:hlinkClick r:id="rId10" tooltip="Parliamentary Triangle, Canberra"/>
              </a:rPr>
              <a:t>Parliamentary Triangle</a:t>
            </a:r>
            <a:r>
              <a:rPr lang="en-AU" dirty="0"/>
              <a:t> is formed by three of Burley Griffin's axes, stretching from Capital Hill along </a:t>
            </a:r>
            <a:r>
              <a:rPr lang="en-AU" dirty="0">
                <a:hlinkClick r:id="rId11" tooltip="Commonwealth Avenue, Canberra"/>
              </a:rPr>
              <a:t>Commonwealth Avenue</a:t>
            </a:r>
            <a:r>
              <a:rPr lang="en-AU" dirty="0"/>
              <a:t> to the Civic Centre around City Hill, along Constitution Avenue to the Defence precinct on Russell Hill, and along Kings Avenue back to Capital Hill.</a:t>
            </a:r>
            <a:r>
              <a:rPr lang="en-AU" baseline="30000" dirty="0">
                <a:hlinkClick r:id="rId4"/>
              </a:rPr>
              <a:t>[16]</a:t>
            </a:r>
            <a:endParaRPr lang="en-AU" dirty="0"/>
          </a:p>
          <a:p>
            <a:r>
              <a:rPr lang="en-AU" dirty="0"/>
              <a:t>The larger scheme of Canberra's layout is based on the three peaks surrounding the city, Mount Ainslie, </a:t>
            </a:r>
            <a:r>
              <a:rPr lang="en-AU" dirty="0">
                <a:hlinkClick r:id="rId12" tooltip="Black Mountain (Australian Capital Territory)"/>
              </a:rPr>
              <a:t>Black Mountain</a:t>
            </a:r>
            <a:r>
              <a:rPr lang="en-AU" dirty="0"/>
              <a:t>, and </a:t>
            </a:r>
            <a:r>
              <a:rPr lang="en-AU" dirty="0">
                <a:hlinkClick r:id="rId13" tooltip="Red Hill, Australian Capital Territory"/>
              </a:rPr>
              <a:t>Red Hill</a:t>
            </a:r>
            <a:r>
              <a:rPr lang="en-AU" dirty="0"/>
              <a:t>. The main symmetrical axis of the city is along </a:t>
            </a:r>
            <a:r>
              <a:rPr lang="en-AU" dirty="0">
                <a:hlinkClick r:id="rId7" tooltip="ANZAC Parade, Canberra"/>
              </a:rPr>
              <a:t>ANZAC Parade</a:t>
            </a:r>
            <a:r>
              <a:rPr lang="en-AU" dirty="0"/>
              <a:t> and roughly</a:t>
            </a:r>
            <a:r>
              <a:rPr lang="en-AU" baseline="30000" dirty="0">
                <a:hlinkClick r:id="rId4"/>
              </a:rPr>
              <a:t>[17]</a:t>
            </a:r>
            <a:r>
              <a:rPr lang="en-AU" dirty="0"/>
              <a:t> on the line</a:t>
            </a:r>
            <a:r>
              <a:rPr lang="en-AU" baseline="30000" dirty="0">
                <a:hlinkClick r:id="rId4"/>
              </a:rPr>
              <a:t>[18]</a:t>
            </a:r>
            <a:r>
              <a:rPr lang="en-AU" dirty="0"/>
              <a:t> between Mount Ainslie and </a:t>
            </a:r>
            <a:r>
              <a:rPr lang="en-AU" dirty="0" err="1">
                <a:hlinkClick r:id="rId14" tooltip="Bimberi Peak"/>
              </a:rPr>
              <a:t>Bimberi</a:t>
            </a:r>
            <a:r>
              <a:rPr lang="en-AU" dirty="0">
                <a:hlinkClick r:id="rId14" tooltip="Bimberi Peak"/>
              </a:rPr>
              <a:t> Peak</a:t>
            </a:r>
            <a:r>
              <a:rPr lang="en-AU" dirty="0"/>
              <a:t>. </a:t>
            </a:r>
            <a:r>
              <a:rPr lang="en-AU" dirty="0" err="1"/>
              <a:t>Bimberi</a:t>
            </a:r>
            <a:r>
              <a:rPr lang="en-AU" dirty="0"/>
              <a:t> Peak being the highest mountain in the ACT approximately 52 km (32 mi) south west of Canberra . The precise alignment of ANZAC parade is between Mount Ainslie and </a:t>
            </a:r>
            <a:r>
              <a:rPr lang="en-AU" dirty="0">
                <a:hlinkClick r:id="rId6" tooltip="Capital Hill, Australian Capital Territory"/>
              </a:rPr>
              <a:t>Capital Hill</a:t>
            </a:r>
            <a:r>
              <a:rPr lang="en-AU" dirty="0"/>
              <a:t> (formally Kurrajong Hill).</a:t>
            </a:r>
          </a:p>
          <a:p>
            <a:r>
              <a:rPr lang="en-AU" dirty="0"/>
              <a:t>The </a:t>
            </a:r>
            <a:r>
              <a:rPr lang="en-AU" dirty="0">
                <a:hlinkClick r:id="rId3" tooltip="Walter Burley Griffin"/>
              </a:rPr>
              <a:t>Griffins</a:t>
            </a:r>
            <a:r>
              <a:rPr lang="en-AU" dirty="0"/>
              <a:t> assigned spiritual values to Mount Ainslie, Black Mountain, and Red Hill and originally planned to cover each of these in flowers. That way each hill would be covered with a single, primary </a:t>
            </a:r>
            <a:r>
              <a:rPr lang="en-AU" dirty="0" err="1"/>
              <a:t>color</a:t>
            </a:r>
            <a:r>
              <a:rPr lang="en-AU" dirty="0"/>
              <a:t> which represented its spiritual value. This part of their plan never came to fruition. In fact, WWI interrupted the construction and some conflicts after the war made it a difficult process for the Griffins. Nevertheless, Canberra stands as an exemplary city design and is located halfway between the ski slopes and the beach. It enjoys a natural cooling from geophysical factors.</a:t>
            </a:r>
          </a:p>
          <a:p>
            <a:r>
              <a:rPr lang="en-AU" dirty="0"/>
              <a:t>The urban areas of Canberra are organised into a hierarchy of districts, town centres, group centres, local suburbs as well as other industrial areas and villages. There are seven districts (with an eighth currently under construction), each of which is divided into smaller suburbs, and most of which have a town centre which is the focus of commercial and social activities. The districts were settled in the following chronological order:</a:t>
            </a:r>
          </a:p>
          <a:p>
            <a:r>
              <a:rPr lang="en-AU" dirty="0">
                <a:hlinkClick r:id="rId15" tooltip="North Canberra"/>
              </a:rPr>
              <a:t>North Canberra</a:t>
            </a:r>
            <a:r>
              <a:rPr lang="en-AU" dirty="0"/>
              <a:t>, mostly settled in the 1920s and '30s, with expansion up to the 1960s, now 14 suburbs</a:t>
            </a:r>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1115616" y="23454"/>
            <a:ext cx="6120680" cy="679952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TotalTime>
  <Words>231</Words>
  <Application>Microsoft Office PowerPoint</Application>
  <PresentationFormat>On-screen Show (4:3)</PresentationFormat>
  <Paragraphs>42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Government</vt:lpstr>
      <vt:lpstr>Contract</vt:lpstr>
      <vt:lpstr>1. Design a Title Page</vt:lpstr>
      <vt:lpstr>2. Where is Canberra. Draw a map of Australia. Label States and Territories. Label Capital Cities. Label Canberra</vt:lpstr>
      <vt:lpstr>Slide 5</vt:lpstr>
      <vt:lpstr>Slide 6</vt:lpstr>
      <vt:lpstr>Slide 7</vt:lpstr>
      <vt:lpstr>Slide 8</vt:lpstr>
      <vt:lpstr>Slide 9</vt:lpstr>
      <vt:lpstr>Slide 10</vt:lpstr>
      <vt:lpstr>3. Locate points of interest in Canberra</vt:lpstr>
      <vt:lpstr>Slide 12</vt:lpstr>
      <vt:lpstr>Slide 13</vt:lpstr>
      <vt:lpstr>Slide 14</vt:lpstr>
      <vt:lpstr>4. Responsibilities of the 3 levels of Government</vt:lpstr>
      <vt:lpstr>Slide 16</vt:lpstr>
      <vt:lpstr>Slide 17</vt:lpstr>
      <vt:lpstr>Slide 18</vt:lpstr>
      <vt:lpstr>5.Timeline of Australian Prime Ministers</vt:lpstr>
      <vt:lpstr>Slide 20</vt:lpstr>
      <vt:lpstr>6.Research of a Prime Minister</vt:lpstr>
      <vt:lpstr>7. What are the Attributes of a good Leader? (listing organiser)</vt:lpstr>
      <vt:lpstr>Slide 23</vt:lpstr>
      <vt:lpstr>Slide 24</vt:lpstr>
      <vt:lpstr>Slide 25</vt:lpstr>
      <vt:lpstr>Slide 26</vt:lpstr>
      <vt:lpstr>House of Representatives</vt:lpstr>
      <vt:lpstr>10. Difference Between The Senate and the House of Representatives</vt:lpstr>
      <vt:lpstr>11. Procedure- How I became a Parliamentarian</vt:lpstr>
      <vt:lpstr>12. PMI Becoming a Member of Parliament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Government</dc:title>
  <dc:creator>Anna</dc:creator>
  <cp:lastModifiedBy>Anna</cp:lastModifiedBy>
  <cp:revision>10</cp:revision>
  <dcterms:created xsi:type="dcterms:W3CDTF">2012-07-11T00:23:17Z</dcterms:created>
  <dcterms:modified xsi:type="dcterms:W3CDTF">2012-07-11T10:42:08Z</dcterms:modified>
</cp:coreProperties>
</file>